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36.svg" ContentType="image/svg+xml"/>
  <Override PartName="/ppt/media/image38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Caveat Brush"/>
      <p:regular r:id="rId13"/>
    </p:embeddedFont>
    <p:embeddedFont>
      <p:font typeface="Canva Sans" panose="020B0503030501040103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7.sv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svg"/><Relationship Id="rId8" Type="http://schemas.openxmlformats.org/officeDocument/2006/relationships/image" Target="../media/image24.png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10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.png"/><Relationship Id="rId7" Type="http://schemas.openxmlformats.org/officeDocument/2006/relationships/image" Target="../media/image29.svg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svg"/><Relationship Id="rId8" Type="http://schemas.openxmlformats.org/officeDocument/2006/relationships/image" Target="../media/image37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.png"/><Relationship Id="rId14" Type="http://schemas.openxmlformats.org/officeDocument/2006/relationships/image" Target="../media/image15.png"/><Relationship Id="rId13" Type="http://schemas.openxmlformats.org/officeDocument/2006/relationships/image" Target="../media/image14.svg"/><Relationship Id="rId12" Type="http://schemas.openxmlformats.org/officeDocument/2006/relationships/image" Target="../media/image13.png"/><Relationship Id="rId11" Type="http://schemas.openxmlformats.org/officeDocument/2006/relationships/image" Target="../media/image12.svg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914" t="-9608" b="-30277"/>
            </a:stretch>
          </a:blipFill>
        </p:spPr>
      </p:sp>
      <p:sp>
        <p:nvSpPr>
          <p:cNvPr id="3" name="Freeform 3"/>
          <p:cNvSpPr/>
          <p:nvPr/>
        </p:nvSpPr>
        <p:spPr>
          <a:xfrm rot="9091058">
            <a:off x="11807268" y="1188474"/>
            <a:ext cx="1970553" cy="1848737"/>
          </a:xfrm>
          <a:custGeom>
            <a:avLst/>
            <a:gdLst/>
            <a:ahLst/>
            <a:cxnLst/>
            <a:rect l="l" t="t" r="r" b="b"/>
            <a:pathLst>
              <a:path w="1970553" h="1848737">
                <a:moveTo>
                  <a:pt x="0" y="0"/>
                </a:moveTo>
                <a:lnTo>
                  <a:pt x="1970553" y="0"/>
                </a:lnTo>
                <a:lnTo>
                  <a:pt x="1970553" y="1848737"/>
                </a:lnTo>
                <a:lnTo>
                  <a:pt x="0" y="1848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3714028" y="2607356"/>
            <a:ext cx="11613547" cy="6895462"/>
            <a:chOff x="0" y="0"/>
            <a:chExt cx="15484729" cy="9193949"/>
          </a:xfrm>
        </p:grpSpPr>
        <p:sp>
          <p:nvSpPr>
            <p:cNvPr id="5" name="Freeform 5"/>
            <p:cNvSpPr/>
            <p:nvPr/>
          </p:nvSpPr>
          <p:spPr>
            <a:xfrm rot="-278853">
              <a:off x="421764" y="3140859"/>
              <a:ext cx="14866212" cy="5459789"/>
            </a:xfrm>
            <a:custGeom>
              <a:avLst/>
              <a:gdLst/>
              <a:ahLst/>
              <a:cxnLst/>
              <a:rect l="l" t="t" r="r" b="b"/>
              <a:pathLst>
                <a:path w="14866212" h="5459789">
                  <a:moveTo>
                    <a:pt x="0" y="0"/>
                  </a:moveTo>
                  <a:lnTo>
                    <a:pt x="14866212" y="0"/>
                  </a:lnTo>
                  <a:lnTo>
                    <a:pt x="14866212" y="5459789"/>
                  </a:lnTo>
                  <a:lnTo>
                    <a:pt x="0" y="5459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r="-3926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0516286">
              <a:off x="199740" y="603459"/>
              <a:ext cx="14866212" cy="5459789"/>
            </a:xfrm>
            <a:custGeom>
              <a:avLst/>
              <a:gdLst/>
              <a:ahLst/>
              <a:cxnLst/>
              <a:rect l="l" t="t" r="r" b="b"/>
              <a:pathLst>
                <a:path w="14866212" h="5459789">
                  <a:moveTo>
                    <a:pt x="0" y="0"/>
                  </a:moveTo>
                  <a:lnTo>
                    <a:pt x="14866213" y="0"/>
                  </a:lnTo>
                  <a:lnTo>
                    <a:pt x="14866213" y="5459788"/>
                  </a:lnTo>
                  <a:lnTo>
                    <a:pt x="0" y="5459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r="-3926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89600">
            <a:off x="15133163" y="9362487"/>
            <a:ext cx="2338844" cy="280661"/>
          </a:xfrm>
          <a:custGeom>
            <a:avLst/>
            <a:gdLst/>
            <a:ahLst/>
            <a:cxnLst/>
            <a:rect l="l" t="t" r="r" b="b"/>
            <a:pathLst>
              <a:path w="2338844" h="280661">
                <a:moveTo>
                  <a:pt x="0" y="0"/>
                </a:moveTo>
                <a:lnTo>
                  <a:pt x="2338844" y="0"/>
                </a:lnTo>
                <a:lnTo>
                  <a:pt x="2338844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693727">
            <a:off x="1175349" y="6116586"/>
            <a:ext cx="2435925" cy="2068322"/>
          </a:xfrm>
          <a:custGeom>
            <a:avLst/>
            <a:gdLst/>
            <a:ahLst/>
            <a:cxnLst/>
            <a:rect l="l" t="t" r="r" b="b"/>
            <a:pathLst>
              <a:path w="2435925" h="2068322">
                <a:moveTo>
                  <a:pt x="0" y="0"/>
                </a:moveTo>
                <a:lnTo>
                  <a:pt x="2435925" y="0"/>
                </a:lnTo>
                <a:lnTo>
                  <a:pt x="2435925" y="2068322"/>
                </a:lnTo>
                <a:lnTo>
                  <a:pt x="0" y="2068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26172" flipH="1">
            <a:off x="15020905" y="1480244"/>
            <a:ext cx="1789586" cy="2085322"/>
          </a:xfrm>
          <a:custGeom>
            <a:avLst/>
            <a:gdLst/>
            <a:ahLst/>
            <a:cxnLst/>
            <a:rect l="l" t="t" r="r" b="b"/>
            <a:pathLst>
              <a:path w="1789586" h="2085322">
                <a:moveTo>
                  <a:pt x="1789586" y="0"/>
                </a:moveTo>
                <a:lnTo>
                  <a:pt x="0" y="0"/>
                </a:lnTo>
                <a:lnTo>
                  <a:pt x="0" y="2085322"/>
                </a:lnTo>
                <a:lnTo>
                  <a:pt x="1789586" y="2085322"/>
                </a:lnTo>
                <a:lnTo>
                  <a:pt x="178958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76900" flipH="1" flipV="1">
            <a:off x="1423974" y="2586398"/>
            <a:ext cx="3075917" cy="1851143"/>
          </a:xfrm>
          <a:custGeom>
            <a:avLst/>
            <a:gdLst/>
            <a:ahLst/>
            <a:cxnLst/>
            <a:rect l="l" t="t" r="r" b="b"/>
            <a:pathLst>
              <a:path w="3075917" h="1851143">
                <a:moveTo>
                  <a:pt x="3075917" y="1851143"/>
                </a:moveTo>
                <a:lnTo>
                  <a:pt x="0" y="1851143"/>
                </a:lnTo>
                <a:lnTo>
                  <a:pt x="0" y="0"/>
                </a:lnTo>
                <a:lnTo>
                  <a:pt x="3075917" y="0"/>
                </a:lnTo>
                <a:lnTo>
                  <a:pt x="3075917" y="185114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92277">
            <a:off x="15848874" y="4814045"/>
            <a:ext cx="743347" cy="3244768"/>
          </a:xfrm>
          <a:custGeom>
            <a:avLst/>
            <a:gdLst/>
            <a:ahLst/>
            <a:cxnLst/>
            <a:rect l="l" t="t" r="r" b="b"/>
            <a:pathLst>
              <a:path w="743347" h="3244768">
                <a:moveTo>
                  <a:pt x="0" y="0"/>
                </a:moveTo>
                <a:lnTo>
                  <a:pt x="743347" y="0"/>
                </a:lnTo>
                <a:lnTo>
                  <a:pt x="743347" y="3244769"/>
                </a:lnTo>
                <a:lnTo>
                  <a:pt x="0" y="3244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295606">
            <a:off x="4018179" y="4340935"/>
            <a:ext cx="11021190" cy="329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12600">
                <a:solidFill>
                  <a:srgbClr val="000000"/>
                </a:solidFill>
                <a:latin typeface="Caveat Brush"/>
              </a:rPr>
              <a:t>DRAINAGE CLEANING DRONE</a:t>
            </a:r>
            <a:endParaRPr lang="en-US" sz="12600">
              <a:solidFill>
                <a:srgbClr val="000000"/>
              </a:solidFill>
              <a:latin typeface="Caveat Brush"/>
            </a:endParaRPr>
          </a:p>
        </p:txBody>
      </p:sp>
      <p:sp>
        <p:nvSpPr>
          <p:cNvPr id="13" name="Freeform 13"/>
          <p:cNvSpPr/>
          <p:nvPr/>
        </p:nvSpPr>
        <p:spPr>
          <a:xfrm rot="-278853">
            <a:off x="5903182" y="2508474"/>
            <a:ext cx="6471548" cy="2376751"/>
          </a:xfrm>
          <a:custGeom>
            <a:avLst/>
            <a:gdLst/>
            <a:ahLst/>
            <a:cxnLst/>
            <a:rect l="l" t="t" r="r" b="b"/>
            <a:pathLst>
              <a:path w="6471548" h="2376751">
                <a:moveTo>
                  <a:pt x="0" y="0"/>
                </a:moveTo>
                <a:lnTo>
                  <a:pt x="6471549" y="0"/>
                </a:lnTo>
                <a:lnTo>
                  <a:pt x="6471549" y="2376751"/>
                </a:lnTo>
                <a:lnTo>
                  <a:pt x="0" y="23767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3561" r="-39267"/>
            </a:stretch>
          </a:blipFill>
        </p:spPr>
      </p:sp>
      <p:sp>
        <p:nvSpPr>
          <p:cNvPr id="14" name="Freeform 14"/>
          <p:cNvSpPr/>
          <p:nvPr/>
        </p:nvSpPr>
        <p:spPr>
          <a:xfrm rot="10516286">
            <a:off x="5806531" y="1403894"/>
            <a:ext cx="6471548" cy="2376751"/>
          </a:xfrm>
          <a:custGeom>
            <a:avLst/>
            <a:gdLst/>
            <a:ahLst/>
            <a:cxnLst/>
            <a:rect l="l" t="t" r="r" b="b"/>
            <a:pathLst>
              <a:path w="6471548" h="2376751">
                <a:moveTo>
                  <a:pt x="0" y="0"/>
                </a:moveTo>
                <a:lnTo>
                  <a:pt x="6471549" y="0"/>
                </a:lnTo>
                <a:lnTo>
                  <a:pt x="6471549" y="2376751"/>
                </a:lnTo>
                <a:lnTo>
                  <a:pt x="0" y="237675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3561" r="-39267"/>
            </a:stretch>
          </a:blipFill>
        </p:spPr>
      </p:sp>
      <p:sp>
        <p:nvSpPr>
          <p:cNvPr id="15" name="TextBox 15"/>
          <p:cNvSpPr txBox="1"/>
          <p:nvPr/>
        </p:nvSpPr>
        <p:spPr>
          <a:xfrm rot="-279585">
            <a:off x="5512646" y="2903552"/>
            <a:ext cx="6914045" cy="126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900">
                <a:solidFill>
                  <a:srgbClr val="FFFFFF"/>
                </a:solidFill>
                <a:latin typeface="Caveat Brush"/>
              </a:rPr>
              <a:t>AUTOMATIC</a:t>
            </a:r>
            <a:endParaRPr lang="en-US" sz="9900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460381" y="1621716"/>
            <a:ext cx="873716" cy="862595"/>
          </a:xfrm>
          <a:custGeom>
            <a:avLst/>
            <a:gdLst/>
            <a:ahLst/>
            <a:cxnLst/>
            <a:rect l="l" t="t" r="r" b="b"/>
            <a:pathLst>
              <a:path w="873716" h="862595">
                <a:moveTo>
                  <a:pt x="0" y="0"/>
                </a:moveTo>
                <a:lnTo>
                  <a:pt x="873715" y="0"/>
                </a:lnTo>
                <a:lnTo>
                  <a:pt x="873715" y="862596"/>
                </a:lnTo>
                <a:lnTo>
                  <a:pt x="0" y="8625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03335" y="1105449"/>
            <a:ext cx="3873413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5"/>
              </a:lnSpc>
            </a:pPr>
            <a:endParaRPr lang="en-US" sz="2800" spc="215">
              <a:solidFill>
                <a:srgbClr val="FFFFFF"/>
              </a:solidFill>
              <a:latin typeface="Childos Arabic Semi-Bold" panose="000007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2691" y="8844515"/>
            <a:ext cx="1815622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A drainage cleaning drone is an autonomous aerial vehicle designed to clear and maintain drainage systems.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914" t="-9608" b="-30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06419" cy="1715778"/>
          </a:xfrm>
          <a:custGeom>
            <a:avLst/>
            <a:gdLst/>
            <a:ahLst/>
            <a:cxnLst/>
            <a:rect l="l" t="t" r="r" b="b"/>
            <a:pathLst>
              <a:path w="1706419" h="1715778">
                <a:moveTo>
                  <a:pt x="0" y="0"/>
                </a:moveTo>
                <a:lnTo>
                  <a:pt x="1706419" y="0"/>
                </a:lnTo>
                <a:lnTo>
                  <a:pt x="1706419" y="1715778"/>
                </a:lnTo>
                <a:lnTo>
                  <a:pt x="0" y="1715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11017">
            <a:off x="-1021979" y="8856277"/>
            <a:ext cx="7334298" cy="2480326"/>
          </a:xfrm>
          <a:custGeom>
            <a:avLst/>
            <a:gdLst/>
            <a:ahLst/>
            <a:cxnLst/>
            <a:rect l="l" t="t" r="r" b="b"/>
            <a:pathLst>
              <a:path w="7334298" h="2480326">
                <a:moveTo>
                  <a:pt x="0" y="0"/>
                </a:moveTo>
                <a:lnTo>
                  <a:pt x="7334298" y="0"/>
                </a:lnTo>
                <a:lnTo>
                  <a:pt x="7334298" y="2480326"/>
                </a:lnTo>
                <a:lnTo>
                  <a:pt x="0" y="2480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45170" y="6304567"/>
            <a:ext cx="14263522" cy="299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4410">
                <a:solidFill>
                  <a:srgbClr val="FFFFFF"/>
                </a:solidFill>
                <a:latin typeface="Childos Arabic Semi-Bold" panose="00000700000000000000"/>
              </a:rPr>
              <a:t>This abstract discusses the development and application of a drainage cleaning drone, an innovative autonomous aerial vehicle designed for the efficient and cost-effective cleaning and maintenance of drainage systems.</a:t>
            </a:r>
            <a:endParaRPr lang="en-US" sz="4410">
              <a:solidFill>
                <a:srgbClr val="FFFFFF"/>
              </a:solidFill>
              <a:latin typeface="Childos Arabic Semi-Bold" panose="00000700000000000000"/>
            </a:endParaRPr>
          </a:p>
        </p:txBody>
      </p:sp>
      <p:sp>
        <p:nvSpPr>
          <p:cNvPr id="6" name="Freeform 6"/>
          <p:cNvSpPr/>
          <p:nvPr/>
        </p:nvSpPr>
        <p:spPr>
          <a:xfrm rot="-10800000">
            <a:off x="15792365" y="7678291"/>
            <a:ext cx="1706419" cy="1715778"/>
          </a:xfrm>
          <a:custGeom>
            <a:avLst/>
            <a:gdLst/>
            <a:ahLst/>
            <a:cxnLst/>
            <a:rect l="l" t="t" r="r" b="b"/>
            <a:pathLst>
              <a:path w="1706419" h="1715778">
                <a:moveTo>
                  <a:pt x="0" y="0"/>
                </a:moveTo>
                <a:lnTo>
                  <a:pt x="1706419" y="0"/>
                </a:lnTo>
                <a:lnTo>
                  <a:pt x="1706419" y="1715777"/>
                </a:lnTo>
                <a:lnTo>
                  <a:pt x="0" y="1715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73461">
            <a:off x="8900038" y="1786122"/>
            <a:ext cx="1593796" cy="1353277"/>
          </a:xfrm>
          <a:custGeom>
            <a:avLst/>
            <a:gdLst/>
            <a:ahLst/>
            <a:cxnLst/>
            <a:rect l="l" t="t" r="r" b="b"/>
            <a:pathLst>
              <a:path w="1593796" h="1353277">
                <a:moveTo>
                  <a:pt x="0" y="0"/>
                </a:moveTo>
                <a:lnTo>
                  <a:pt x="1593796" y="0"/>
                </a:lnTo>
                <a:lnTo>
                  <a:pt x="1593796" y="1353277"/>
                </a:lnTo>
                <a:lnTo>
                  <a:pt x="0" y="13532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01403" y="1153093"/>
            <a:ext cx="2057897" cy="2343361"/>
          </a:xfrm>
          <a:custGeom>
            <a:avLst/>
            <a:gdLst/>
            <a:ahLst/>
            <a:cxnLst/>
            <a:rect l="l" t="t" r="r" b="b"/>
            <a:pathLst>
              <a:path w="2057897" h="2343361">
                <a:moveTo>
                  <a:pt x="0" y="0"/>
                </a:moveTo>
                <a:lnTo>
                  <a:pt x="2057897" y="0"/>
                </a:lnTo>
                <a:lnTo>
                  <a:pt x="2057897" y="2343361"/>
                </a:lnTo>
                <a:lnTo>
                  <a:pt x="0" y="2343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244145">
            <a:off x="6635414" y="2560034"/>
            <a:ext cx="6773719" cy="4021848"/>
            <a:chOff x="0" y="0"/>
            <a:chExt cx="9031625" cy="5362464"/>
          </a:xfrm>
        </p:grpSpPr>
        <p:sp>
          <p:nvSpPr>
            <p:cNvPr id="10" name="Freeform 10"/>
            <p:cNvSpPr/>
            <p:nvPr/>
          </p:nvSpPr>
          <p:spPr>
            <a:xfrm rot="-278853">
              <a:off x="245998" y="1831938"/>
              <a:ext cx="8670869" cy="3184477"/>
            </a:xfrm>
            <a:custGeom>
              <a:avLst/>
              <a:gdLst/>
              <a:ahLst/>
              <a:cxnLst/>
              <a:rect l="l" t="t" r="r" b="b"/>
              <a:pathLst>
                <a:path w="8670869" h="3184477">
                  <a:moveTo>
                    <a:pt x="0" y="0"/>
                  </a:moveTo>
                  <a:lnTo>
                    <a:pt x="8670869" y="0"/>
                  </a:lnTo>
                  <a:lnTo>
                    <a:pt x="8670869" y="3184477"/>
                  </a:lnTo>
                  <a:lnTo>
                    <a:pt x="0" y="318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3561" r="-39267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0516286">
              <a:off x="116501" y="351973"/>
              <a:ext cx="8670869" cy="3184477"/>
            </a:xfrm>
            <a:custGeom>
              <a:avLst/>
              <a:gdLst/>
              <a:ahLst/>
              <a:cxnLst/>
              <a:rect l="l" t="t" r="r" b="b"/>
              <a:pathLst>
                <a:path w="8670869" h="3184477">
                  <a:moveTo>
                    <a:pt x="0" y="0"/>
                  </a:moveTo>
                  <a:lnTo>
                    <a:pt x="8670869" y="0"/>
                  </a:lnTo>
                  <a:lnTo>
                    <a:pt x="8670869" y="3184478"/>
                  </a:lnTo>
                  <a:lnTo>
                    <a:pt x="0" y="3184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3561" r="-3926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 rot="18520">
            <a:off x="6476880" y="3916495"/>
            <a:ext cx="7128484" cy="1530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5"/>
              </a:lnSpc>
            </a:pPr>
            <a:r>
              <a:rPr lang="en-US" sz="11515" spc="253">
                <a:solidFill>
                  <a:srgbClr val="000000"/>
                </a:solidFill>
                <a:latin typeface="Caveat Brush"/>
              </a:rPr>
              <a:t>ABSTRACT</a:t>
            </a:r>
            <a:endParaRPr lang="en-US" sz="11515" spc="253">
              <a:solidFill>
                <a:srgbClr val="000000"/>
              </a:solidFill>
              <a:latin typeface="Caveat Brush"/>
            </a:endParaRPr>
          </a:p>
        </p:txBody>
      </p:sp>
      <p:grpSp>
        <p:nvGrpSpPr>
          <p:cNvPr id="13" name="Group 13"/>
          <p:cNvGrpSpPr/>
          <p:nvPr/>
        </p:nvGrpSpPr>
        <p:grpSpPr>
          <a:xfrm rot="236496">
            <a:off x="3827342" y="1374800"/>
            <a:ext cx="4755890" cy="2823776"/>
            <a:chOff x="0" y="0"/>
            <a:chExt cx="6341187" cy="3765035"/>
          </a:xfrm>
        </p:grpSpPr>
        <p:sp>
          <p:nvSpPr>
            <p:cNvPr id="14" name="Freeform 14"/>
            <p:cNvSpPr/>
            <p:nvPr/>
          </p:nvSpPr>
          <p:spPr>
            <a:xfrm rot="-278853">
              <a:off x="172717" y="1286221"/>
              <a:ext cx="6087897" cy="2235851"/>
            </a:xfrm>
            <a:custGeom>
              <a:avLst/>
              <a:gdLst/>
              <a:ahLst/>
              <a:cxnLst/>
              <a:rect l="l" t="t" r="r" b="b"/>
              <a:pathLst>
                <a:path w="6087897" h="2235851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3561" r="-39267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10516286">
              <a:off x="81796" y="247124"/>
              <a:ext cx="6087897" cy="2235851"/>
            </a:xfrm>
            <a:custGeom>
              <a:avLst/>
              <a:gdLst/>
              <a:ahLst/>
              <a:cxnLst/>
              <a:rect l="l" t="t" r="r" b="b"/>
              <a:pathLst>
                <a:path w="6087897" h="2235851">
                  <a:moveTo>
                    <a:pt x="0" y="0"/>
                  </a:moveTo>
                  <a:lnTo>
                    <a:pt x="6087897" y="0"/>
                  </a:lnTo>
                  <a:lnTo>
                    <a:pt x="6087897" y="2235850"/>
                  </a:lnTo>
                  <a:lnTo>
                    <a:pt x="0" y="22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3561" r="-3926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 rot="71225">
            <a:off x="3509624" y="2331590"/>
            <a:ext cx="5611062" cy="111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5"/>
              </a:lnSpc>
            </a:pPr>
            <a:r>
              <a:rPr lang="en-US" sz="8465">
                <a:solidFill>
                  <a:srgbClr val="FFFFFF"/>
                </a:solidFill>
                <a:latin typeface="Caveat Brush"/>
              </a:rPr>
              <a:t>DCD</a:t>
            </a:r>
            <a:endParaRPr lang="en-US" sz="8465">
              <a:solidFill>
                <a:srgbClr val="FFFFFF"/>
              </a:solidFill>
              <a:latin typeface="Caveat Brus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914" t="-9608" b="-30277"/>
            </a:stretch>
          </a:blipFill>
        </p:spPr>
      </p:sp>
      <p:sp>
        <p:nvSpPr>
          <p:cNvPr id="3" name="Freeform 3"/>
          <p:cNvSpPr/>
          <p:nvPr/>
        </p:nvSpPr>
        <p:spPr>
          <a:xfrm rot="-558183" flipH="1">
            <a:off x="601870" y="647329"/>
            <a:ext cx="1579519" cy="1840542"/>
          </a:xfrm>
          <a:custGeom>
            <a:avLst/>
            <a:gdLst/>
            <a:ahLst/>
            <a:cxnLst/>
            <a:rect l="l" t="t" r="r" b="b"/>
            <a:pathLst>
              <a:path w="1579519" h="1840542">
                <a:moveTo>
                  <a:pt x="1579519" y="0"/>
                </a:moveTo>
                <a:lnTo>
                  <a:pt x="0" y="0"/>
                </a:lnTo>
                <a:lnTo>
                  <a:pt x="0" y="1840542"/>
                </a:lnTo>
                <a:lnTo>
                  <a:pt x="1579519" y="1840542"/>
                </a:lnTo>
                <a:lnTo>
                  <a:pt x="15795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13131" y="8024931"/>
            <a:ext cx="4239344" cy="2466737"/>
          </a:xfrm>
          <a:custGeom>
            <a:avLst/>
            <a:gdLst/>
            <a:ahLst/>
            <a:cxnLst/>
            <a:rect l="l" t="t" r="r" b="b"/>
            <a:pathLst>
              <a:path w="4239344" h="2466737">
                <a:moveTo>
                  <a:pt x="0" y="0"/>
                </a:moveTo>
                <a:lnTo>
                  <a:pt x="4239343" y="0"/>
                </a:lnTo>
                <a:lnTo>
                  <a:pt x="4239343" y="2466738"/>
                </a:lnTo>
                <a:lnTo>
                  <a:pt x="0" y="246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280970">
            <a:off x="15609559" y="899586"/>
            <a:ext cx="1607144" cy="1364611"/>
          </a:xfrm>
          <a:custGeom>
            <a:avLst/>
            <a:gdLst/>
            <a:ahLst/>
            <a:cxnLst/>
            <a:rect l="l" t="t" r="r" b="b"/>
            <a:pathLst>
              <a:path w="1607144" h="1364611">
                <a:moveTo>
                  <a:pt x="0" y="0"/>
                </a:moveTo>
                <a:lnTo>
                  <a:pt x="1607144" y="0"/>
                </a:lnTo>
                <a:lnTo>
                  <a:pt x="1607144" y="1364611"/>
                </a:lnTo>
                <a:lnTo>
                  <a:pt x="0" y="1364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244145">
            <a:off x="2554387" y="-138536"/>
            <a:ext cx="5795193" cy="3440855"/>
            <a:chOff x="0" y="0"/>
            <a:chExt cx="7726924" cy="4587807"/>
          </a:xfrm>
        </p:grpSpPr>
        <p:sp>
          <p:nvSpPr>
            <p:cNvPr id="7" name="Freeform 7"/>
            <p:cNvSpPr/>
            <p:nvPr/>
          </p:nvSpPr>
          <p:spPr>
            <a:xfrm rot="-278853">
              <a:off x="210461" y="1567298"/>
              <a:ext cx="7418283" cy="2724450"/>
            </a:xfrm>
            <a:custGeom>
              <a:avLst/>
              <a:gdLst/>
              <a:ahLst/>
              <a:cxnLst/>
              <a:rect l="l" t="t" r="r" b="b"/>
              <a:pathLst>
                <a:path w="7418283" h="2724450">
                  <a:moveTo>
                    <a:pt x="0" y="0"/>
                  </a:moveTo>
                  <a:lnTo>
                    <a:pt x="7418283" y="0"/>
                  </a:lnTo>
                  <a:lnTo>
                    <a:pt x="7418283" y="2724450"/>
                  </a:lnTo>
                  <a:lnTo>
                    <a:pt x="0" y="272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3561" r="-3926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0516286">
              <a:off x="99671" y="301128"/>
              <a:ext cx="7418283" cy="2724450"/>
            </a:xfrm>
            <a:custGeom>
              <a:avLst/>
              <a:gdLst/>
              <a:ahLst/>
              <a:cxnLst/>
              <a:rect l="l" t="t" r="r" b="b"/>
              <a:pathLst>
                <a:path w="7418283" h="2724450">
                  <a:moveTo>
                    <a:pt x="0" y="0"/>
                  </a:moveTo>
                  <a:lnTo>
                    <a:pt x="7418283" y="0"/>
                  </a:lnTo>
                  <a:lnTo>
                    <a:pt x="7418283" y="2724450"/>
                  </a:lnTo>
                  <a:lnTo>
                    <a:pt x="0" y="272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3561" r="-3926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 rot="18520">
            <a:off x="2018759" y="1023897"/>
            <a:ext cx="6098709" cy="130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0"/>
              </a:lnSpc>
            </a:pPr>
            <a:r>
              <a:rPr lang="en-US" sz="9850">
                <a:solidFill>
                  <a:srgbClr val="000000"/>
                </a:solidFill>
                <a:latin typeface="Caveat Brush"/>
              </a:rPr>
              <a:t>objective</a:t>
            </a:r>
            <a:endParaRPr lang="en-US" sz="9850">
              <a:solidFill>
                <a:srgbClr val="000000"/>
              </a:solidFill>
              <a:latin typeface="Caveat Brush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1630" y="2106092"/>
            <a:ext cx="16042785" cy="271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5"/>
              </a:lnSpc>
            </a:pPr>
          </a:p>
          <a:p>
            <a:pPr algn="just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Canva Sans" panose="020B0503030501040103"/>
              </a:rPr>
              <a:t>The primary objective of a drainage cleaning drone is to enhance the efficiency and effectiveness of drainage system maintenance. This includes</a:t>
            </a:r>
            <a:endParaRPr lang="en-US" sz="3860">
              <a:solidFill>
                <a:srgbClr val="FFFFFF"/>
              </a:solidFill>
              <a:latin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5076825"/>
            <a:ext cx="11284684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Debris Removal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Preventing Flooding 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Cost Savings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Environmental Protection 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Data Collection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Safety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Remote Operation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  <a:p>
            <a:pPr marL="734060" lvl="1" indent="-367030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</a:rPr>
              <a:t>Time Efficiency</a:t>
            </a:r>
            <a:endParaRPr lang="en-US" sz="3400">
              <a:solidFill>
                <a:srgbClr val="FFFFFF"/>
              </a:solidFill>
              <a:latin typeface="Canva Sans" panose="020B0503030501040103"/>
            </a:endParaRPr>
          </a:p>
          <a:p>
            <a:pPr algn="ctr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914" t="-9608" b="-30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52881" y="8400411"/>
            <a:ext cx="1411899" cy="975494"/>
          </a:xfrm>
          <a:custGeom>
            <a:avLst/>
            <a:gdLst/>
            <a:ahLst/>
            <a:cxnLst/>
            <a:rect l="l" t="t" r="r" b="b"/>
            <a:pathLst>
              <a:path w="1411899" h="975494">
                <a:moveTo>
                  <a:pt x="0" y="0"/>
                </a:moveTo>
                <a:lnTo>
                  <a:pt x="1411899" y="0"/>
                </a:lnTo>
                <a:lnTo>
                  <a:pt x="1411899" y="975494"/>
                </a:lnTo>
                <a:lnTo>
                  <a:pt x="0" y="97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8515" y="1000125"/>
            <a:ext cx="14524181" cy="881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5"/>
              </a:lnSpc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Drainage cleaning drones, like any technology, can face several difficulties and challenges in their operation. Some of these difficulties include: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algn="just">
              <a:lnSpc>
                <a:spcPts val="4445"/>
              </a:lnSpc>
            </a:p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Navigational Challenges: 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Obstacle Detection: 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Environmental Conditions: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Power Supply: 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Debris Removal: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Maintenance and Repairs: 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Data Connectivity: 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Regulatory Compliance: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Cost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  <a:p>
            <a:pPr marL="820420" lvl="1" indent="-410210" algn="just">
              <a:lnSpc>
                <a:spcPts val="5245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FFFFFF"/>
                </a:solidFill>
                <a:latin typeface="Childos Arabic Semi-Bold" panose="00000700000000000000"/>
              </a:rPr>
              <a:t>Safety Concerns: </a:t>
            </a:r>
            <a:endParaRPr lang="en-US" sz="3800">
              <a:solidFill>
                <a:srgbClr val="FFFFFF"/>
              </a:solidFill>
              <a:latin typeface="Childos Arabic Semi-Bold" panose="00000700000000000000"/>
            </a:endParaRPr>
          </a:p>
        </p:txBody>
      </p:sp>
      <p:sp>
        <p:nvSpPr>
          <p:cNvPr id="5" name="Freeform 5"/>
          <p:cNvSpPr/>
          <p:nvPr/>
        </p:nvSpPr>
        <p:spPr>
          <a:xfrm rot="-10800000">
            <a:off x="0" y="170811"/>
            <a:ext cx="1488515" cy="1028429"/>
          </a:xfrm>
          <a:custGeom>
            <a:avLst/>
            <a:gdLst/>
            <a:ahLst/>
            <a:cxnLst/>
            <a:rect l="l" t="t" r="r" b="b"/>
            <a:pathLst>
              <a:path w="1488515" h="1028429">
                <a:moveTo>
                  <a:pt x="0" y="0"/>
                </a:moveTo>
                <a:lnTo>
                  <a:pt x="1488515" y="0"/>
                </a:lnTo>
                <a:lnTo>
                  <a:pt x="1488515" y="1028429"/>
                </a:lnTo>
                <a:lnTo>
                  <a:pt x="0" y="102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0" y="8518016"/>
            <a:ext cx="1706419" cy="1715778"/>
          </a:xfrm>
          <a:custGeom>
            <a:avLst/>
            <a:gdLst/>
            <a:ahLst/>
            <a:cxnLst/>
            <a:rect l="l" t="t" r="r" b="b"/>
            <a:pathLst>
              <a:path w="1706419" h="1715778">
                <a:moveTo>
                  <a:pt x="0" y="1715778"/>
                </a:moveTo>
                <a:lnTo>
                  <a:pt x="1706419" y="1715778"/>
                </a:lnTo>
                <a:lnTo>
                  <a:pt x="1706419" y="0"/>
                </a:lnTo>
                <a:lnTo>
                  <a:pt x="0" y="0"/>
                </a:lnTo>
                <a:lnTo>
                  <a:pt x="0" y="17157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V="1">
            <a:off x="15552881" y="170811"/>
            <a:ext cx="1706419" cy="1715778"/>
          </a:xfrm>
          <a:custGeom>
            <a:avLst/>
            <a:gdLst/>
            <a:ahLst/>
            <a:cxnLst/>
            <a:rect l="l" t="t" r="r" b="b"/>
            <a:pathLst>
              <a:path w="1706419" h="1715778">
                <a:moveTo>
                  <a:pt x="0" y="1715778"/>
                </a:moveTo>
                <a:lnTo>
                  <a:pt x="1706419" y="1715778"/>
                </a:lnTo>
                <a:lnTo>
                  <a:pt x="1706419" y="0"/>
                </a:lnTo>
                <a:lnTo>
                  <a:pt x="0" y="0"/>
                </a:lnTo>
                <a:lnTo>
                  <a:pt x="0" y="17157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8515" y="11148"/>
            <a:ext cx="8775502" cy="11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  <a:spcBef>
                <a:spcPct val="0"/>
              </a:spcBef>
            </a:pPr>
            <a:r>
              <a:rPr lang="en-US" sz="8900">
                <a:solidFill>
                  <a:srgbClr val="40E0FF"/>
                </a:solidFill>
                <a:latin typeface="Caveat Brush"/>
              </a:rPr>
              <a:t>DIFFICULTIES FACED</a:t>
            </a:r>
            <a:endParaRPr lang="en-US" sz="8900">
              <a:solidFill>
                <a:srgbClr val="40E0FF"/>
              </a:solidFill>
              <a:latin typeface="Caveat Brus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914" t="-9608" b="-30277"/>
            </a:stretch>
          </a:blipFill>
        </p:spPr>
      </p:sp>
      <p:sp>
        <p:nvSpPr>
          <p:cNvPr id="3" name="Freeform 3"/>
          <p:cNvSpPr/>
          <p:nvPr/>
        </p:nvSpPr>
        <p:spPr>
          <a:xfrm rot="-1406668">
            <a:off x="1035687" y="910537"/>
            <a:ext cx="1597732" cy="1356619"/>
          </a:xfrm>
          <a:custGeom>
            <a:avLst/>
            <a:gdLst/>
            <a:ahLst/>
            <a:cxnLst/>
            <a:rect l="l" t="t" r="r" b="b"/>
            <a:pathLst>
              <a:path w="1597732" h="1356619">
                <a:moveTo>
                  <a:pt x="0" y="0"/>
                </a:moveTo>
                <a:lnTo>
                  <a:pt x="1597732" y="0"/>
                </a:lnTo>
                <a:lnTo>
                  <a:pt x="1597732" y="1356620"/>
                </a:lnTo>
                <a:lnTo>
                  <a:pt x="0" y="1356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244145">
            <a:off x="158877" y="-1352768"/>
            <a:ext cx="8021882" cy="4762936"/>
            <a:chOff x="0" y="0"/>
            <a:chExt cx="10695843" cy="6350582"/>
          </a:xfrm>
        </p:grpSpPr>
        <p:sp>
          <p:nvSpPr>
            <p:cNvPr id="5" name="Freeform 5"/>
            <p:cNvSpPr/>
            <p:nvPr/>
          </p:nvSpPr>
          <p:spPr>
            <a:xfrm rot="-278853">
              <a:off x="291327" y="2169501"/>
              <a:ext cx="10268612" cy="3771267"/>
            </a:xfrm>
            <a:custGeom>
              <a:avLst/>
              <a:gdLst/>
              <a:ahLst/>
              <a:cxnLst/>
              <a:rect l="l" t="t" r="r" b="b"/>
              <a:pathLst>
                <a:path w="10268612" h="3771267">
                  <a:moveTo>
                    <a:pt x="0" y="0"/>
                  </a:moveTo>
                  <a:lnTo>
                    <a:pt x="10268612" y="0"/>
                  </a:lnTo>
                  <a:lnTo>
                    <a:pt x="10268612" y="3771267"/>
                  </a:lnTo>
                  <a:lnTo>
                    <a:pt x="0" y="3771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r="-3926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0516286">
              <a:off x="137968" y="416830"/>
              <a:ext cx="10268612" cy="3771267"/>
            </a:xfrm>
            <a:custGeom>
              <a:avLst/>
              <a:gdLst/>
              <a:ahLst/>
              <a:cxnLst/>
              <a:rect l="l" t="t" r="r" b="b"/>
              <a:pathLst>
                <a:path w="10268612" h="3771267">
                  <a:moveTo>
                    <a:pt x="0" y="0"/>
                  </a:moveTo>
                  <a:lnTo>
                    <a:pt x="10268612" y="0"/>
                  </a:lnTo>
                  <a:lnTo>
                    <a:pt x="10268612" y="3771267"/>
                  </a:lnTo>
                  <a:lnTo>
                    <a:pt x="0" y="3771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561" r="-3926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00643" y="318388"/>
            <a:ext cx="7021351" cy="165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5"/>
              </a:lnSpc>
            </a:pPr>
            <a:r>
              <a:rPr lang="en-US" sz="12505" spc="337">
                <a:solidFill>
                  <a:srgbClr val="000000"/>
                </a:solidFill>
                <a:latin typeface="Caveat Brush"/>
              </a:rPr>
              <a:t>Statistics</a:t>
            </a:r>
            <a:endParaRPr lang="en-US" sz="12505" spc="337">
              <a:solidFill>
                <a:srgbClr val="000000"/>
              </a:solidFill>
              <a:latin typeface="Caveat Brush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1764" y="2665214"/>
            <a:ext cx="14592538" cy="762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020" lvl="1" indent="-397510">
              <a:lnSpc>
                <a:spcPts val="5155"/>
              </a:lnSpc>
              <a:buFont typeface="Arial" panose="020B0604020202020204"/>
              <a:buChar char="•"/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Hardware Components: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marL="1590675" lvl="2" indent="-530225" algn="ctr">
              <a:lnSpc>
                <a:spcPts val="5155"/>
              </a:lnSpc>
              <a:buFont typeface="Arial" panose="020B0604020202020204"/>
              <a:buChar char="⚬"/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Aerial Platform: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marL="1590675" lvl="2" indent="-530225" algn="ctr">
              <a:lnSpc>
                <a:spcPts val="5155"/>
              </a:lnSpc>
              <a:buFont typeface="Arial" panose="020B0604020202020204"/>
              <a:buChar char="⚬"/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Sensors: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marL="1590675" lvl="2" indent="-530225" algn="ctr">
              <a:lnSpc>
                <a:spcPts val="5155"/>
              </a:lnSpc>
              <a:buFont typeface="Arial" panose="020B0604020202020204"/>
              <a:buChar char="⚬"/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Cleaning Mechanism: 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marL="1590675" lvl="2" indent="-530225" algn="ctr">
              <a:lnSpc>
                <a:spcPts val="5155"/>
              </a:lnSpc>
              <a:buFont typeface="Arial" panose="020B0604020202020204"/>
              <a:buChar char="⚬"/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Communication System: 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marL="795020" lvl="1" indent="-397510">
              <a:lnSpc>
                <a:spcPts val="5155"/>
              </a:lnSpc>
              <a:buFont typeface="Arial" panose="020B0604020202020204"/>
              <a:buChar char="•"/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Software Components: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algn="ctr">
              <a:lnSpc>
                <a:spcPts val="5155"/>
              </a:lnSpc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Operating System: 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algn="ctr">
              <a:lnSpc>
                <a:spcPts val="5155"/>
              </a:lnSpc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Computer Vision: 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algn="ctr">
              <a:lnSpc>
                <a:spcPts val="5155"/>
              </a:lnSpc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Control Software: 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algn="ctr">
              <a:lnSpc>
                <a:spcPts val="5155"/>
              </a:lnSpc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Data Analysis: 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algn="ctr">
              <a:lnSpc>
                <a:spcPts val="5155"/>
              </a:lnSpc>
            </a:pPr>
            <a:r>
              <a:rPr lang="en-US" sz="3685">
                <a:solidFill>
                  <a:srgbClr val="FFFFFF"/>
                </a:solidFill>
                <a:latin typeface="Canva Sans" panose="020B0503030501040103"/>
              </a:rPr>
              <a:t>Remote Control Interface: </a:t>
            </a:r>
            <a:endParaRPr lang="en-US" sz="3685">
              <a:solidFill>
                <a:srgbClr val="FFFFFF"/>
              </a:solidFill>
              <a:latin typeface="Canva Sans" panose="020B0503030501040103"/>
            </a:endParaRPr>
          </a:p>
          <a:p>
            <a:pPr algn="ctr">
              <a:lnSpc>
                <a:spcPts val="409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9973" y="447774"/>
            <a:ext cx="17188055" cy="1145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 Semi-Bold"/>
              </a:rPr>
              <a:t>6.COMMUNICATION PROTOCOLS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: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 Semi-Bold"/>
              </a:rPr>
              <a:t>Wireless Communication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: 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 Semi-Bold"/>
              </a:rPr>
              <a:t>Mesh Networking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:.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"/>
              </a:rPr>
              <a:t>  7. </a:t>
            </a:r>
            <a:r>
              <a:rPr lang="en-US" sz="4500">
                <a:solidFill>
                  <a:srgbClr val="FFFFFF"/>
                </a:solidFill>
                <a:latin typeface="Caveat Brush Semi-Bold"/>
              </a:rPr>
              <a:t>Data Storage and Management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: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 Semi-Bold"/>
              </a:rPr>
              <a:t>Data Storage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: 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 Semi-Bold"/>
              </a:rPr>
              <a:t>Cloud Services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: 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 algn="just"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"/>
              </a:rPr>
              <a:t>   8.</a:t>
            </a:r>
            <a:r>
              <a:rPr lang="en-US" sz="4500">
                <a:solidFill>
                  <a:srgbClr val="FFFFFF"/>
                </a:solidFill>
                <a:latin typeface="Caveat Brush Semi-Bold"/>
              </a:rPr>
              <a:t>Security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: 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 algn="just"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"/>
              </a:rPr>
              <a:t>   9. USER INTERFACE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 Semi-Bold"/>
              </a:rPr>
              <a:t>Mobile App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: .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"/>
              </a:rPr>
              <a:t>   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10. </a:t>
            </a:r>
            <a:r>
              <a:rPr lang="en-US" sz="4500">
                <a:solidFill>
                  <a:srgbClr val="FFFFFF"/>
                </a:solidFill>
                <a:latin typeface="Caveat Brush Semi-Bold"/>
              </a:rPr>
              <a:t>Machine Learning and AI</a:t>
            </a:r>
            <a:r>
              <a:rPr lang="en-US" sz="4500">
                <a:solidFill>
                  <a:srgbClr val="FFFFFF"/>
                </a:solidFill>
                <a:latin typeface="Caveat Brush"/>
              </a:rPr>
              <a:t>: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975"/>
              </a:lnSpc>
            </a:pPr>
          </a:p>
          <a:p>
            <a:pPr>
              <a:lnSpc>
                <a:spcPts val="6975"/>
              </a:lnSpc>
            </a:pPr>
            <a:r>
              <a:rPr lang="en-US" sz="4500">
                <a:solidFill>
                  <a:srgbClr val="FFFFFF"/>
                </a:solidFill>
                <a:latin typeface="Caveat Brush"/>
              </a:rPr>
              <a:t>   </a:t>
            </a:r>
            <a:endParaRPr lang="en-US" sz="4500">
              <a:solidFill>
                <a:srgbClr val="FFFFFF"/>
              </a:solidFill>
              <a:latin typeface="Caveat Brush"/>
            </a:endParaRPr>
          </a:p>
          <a:p>
            <a:pPr algn="ctr">
              <a:lnSpc>
                <a:spcPts val="697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914" t="-9608" b="-30277"/>
            </a:stretch>
          </a:blipFill>
        </p:spPr>
      </p:sp>
      <p:sp>
        <p:nvSpPr>
          <p:cNvPr id="3" name="Freeform 3"/>
          <p:cNvSpPr/>
          <p:nvPr/>
        </p:nvSpPr>
        <p:spPr>
          <a:xfrm rot="-89600">
            <a:off x="14903237" y="9383306"/>
            <a:ext cx="2338844" cy="280661"/>
          </a:xfrm>
          <a:custGeom>
            <a:avLst/>
            <a:gdLst/>
            <a:ahLst/>
            <a:cxnLst/>
            <a:rect l="l" t="t" r="r" b="b"/>
            <a:pathLst>
              <a:path w="2338844" h="280661">
                <a:moveTo>
                  <a:pt x="0" y="0"/>
                </a:moveTo>
                <a:lnTo>
                  <a:pt x="2338844" y="0"/>
                </a:lnTo>
                <a:lnTo>
                  <a:pt x="2338844" y="280661"/>
                </a:lnTo>
                <a:lnTo>
                  <a:pt x="0" y="280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16531" y="1028700"/>
            <a:ext cx="2443740" cy="2008310"/>
          </a:xfrm>
          <a:custGeom>
            <a:avLst/>
            <a:gdLst/>
            <a:ahLst/>
            <a:cxnLst/>
            <a:rect l="l" t="t" r="r" b="b"/>
            <a:pathLst>
              <a:path w="2443740" h="2008310">
                <a:moveTo>
                  <a:pt x="0" y="0"/>
                </a:moveTo>
                <a:lnTo>
                  <a:pt x="2443740" y="0"/>
                </a:lnTo>
                <a:lnTo>
                  <a:pt x="2443740" y="2008310"/>
                </a:lnTo>
                <a:lnTo>
                  <a:pt x="0" y="2008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351651">
            <a:off x="1779657" y="3057272"/>
            <a:ext cx="2057901" cy="1747345"/>
          </a:xfrm>
          <a:custGeom>
            <a:avLst/>
            <a:gdLst/>
            <a:ahLst/>
            <a:cxnLst/>
            <a:rect l="l" t="t" r="r" b="b"/>
            <a:pathLst>
              <a:path w="2057901" h="1747345">
                <a:moveTo>
                  <a:pt x="0" y="0"/>
                </a:moveTo>
                <a:lnTo>
                  <a:pt x="2057901" y="0"/>
                </a:lnTo>
                <a:lnTo>
                  <a:pt x="2057901" y="1747346"/>
                </a:lnTo>
                <a:lnTo>
                  <a:pt x="0" y="1747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747" flipH="1">
            <a:off x="15555257" y="1714871"/>
            <a:ext cx="1500319" cy="1748253"/>
          </a:xfrm>
          <a:custGeom>
            <a:avLst/>
            <a:gdLst/>
            <a:ahLst/>
            <a:cxnLst/>
            <a:rect l="l" t="t" r="r" b="b"/>
            <a:pathLst>
              <a:path w="1500319" h="1748253">
                <a:moveTo>
                  <a:pt x="1500319" y="0"/>
                </a:moveTo>
                <a:lnTo>
                  <a:pt x="0" y="0"/>
                </a:lnTo>
                <a:lnTo>
                  <a:pt x="0" y="1748252"/>
                </a:lnTo>
                <a:lnTo>
                  <a:pt x="1500319" y="1748252"/>
                </a:lnTo>
                <a:lnTo>
                  <a:pt x="15003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76900" flipH="1" flipV="1">
            <a:off x="2181652" y="6168450"/>
            <a:ext cx="3855053" cy="2320041"/>
          </a:xfrm>
          <a:custGeom>
            <a:avLst/>
            <a:gdLst/>
            <a:ahLst/>
            <a:cxnLst/>
            <a:rect l="l" t="t" r="r" b="b"/>
            <a:pathLst>
              <a:path w="3855053" h="2320041">
                <a:moveTo>
                  <a:pt x="3855052" y="2320041"/>
                </a:moveTo>
                <a:lnTo>
                  <a:pt x="0" y="2320041"/>
                </a:lnTo>
                <a:lnTo>
                  <a:pt x="0" y="0"/>
                </a:lnTo>
                <a:lnTo>
                  <a:pt x="3855052" y="0"/>
                </a:lnTo>
                <a:lnTo>
                  <a:pt x="3855052" y="232004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92277">
            <a:off x="15446503" y="4170525"/>
            <a:ext cx="821972" cy="3587973"/>
          </a:xfrm>
          <a:custGeom>
            <a:avLst/>
            <a:gdLst/>
            <a:ahLst/>
            <a:cxnLst/>
            <a:rect l="l" t="t" r="r" b="b"/>
            <a:pathLst>
              <a:path w="821972" h="3587973">
                <a:moveTo>
                  <a:pt x="0" y="0"/>
                </a:moveTo>
                <a:lnTo>
                  <a:pt x="821972" y="0"/>
                </a:lnTo>
                <a:lnTo>
                  <a:pt x="821972" y="3587973"/>
                </a:lnTo>
                <a:lnTo>
                  <a:pt x="0" y="3587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343593">
            <a:off x="4202803" y="1308197"/>
            <a:ext cx="8834623" cy="5245495"/>
            <a:chOff x="0" y="0"/>
            <a:chExt cx="11779497" cy="6993994"/>
          </a:xfrm>
        </p:grpSpPr>
        <p:sp>
          <p:nvSpPr>
            <p:cNvPr id="10" name="Freeform 10"/>
            <p:cNvSpPr/>
            <p:nvPr/>
          </p:nvSpPr>
          <p:spPr>
            <a:xfrm rot="-278853">
              <a:off x="320843" y="2389305"/>
              <a:ext cx="11308981" cy="4153354"/>
            </a:xfrm>
            <a:custGeom>
              <a:avLst/>
              <a:gdLst/>
              <a:ahLst/>
              <a:cxnLst/>
              <a:rect l="l" t="t" r="r" b="b"/>
              <a:pathLst>
                <a:path w="11308981" h="4153354">
                  <a:moveTo>
                    <a:pt x="0" y="0"/>
                  </a:moveTo>
                  <a:lnTo>
                    <a:pt x="11308981" y="0"/>
                  </a:lnTo>
                  <a:lnTo>
                    <a:pt x="11308981" y="4153355"/>
                  </a:lnTo>
                  <a:lnTo>
                    <a:pt x="0" y="4153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3561" r="-39267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0516286">
              <a:off x="151946" y="459061"/>
              <a:ext cx="11308981" cy="4153354"/>
            </a:xfrm>
            <a:custGeom>
              <a:avLst/>
              <a:gdLst/>
              <a:ahLst/>
              <a:cxnLst/>
              <a:rect l="l" t="t" r="r" b="b"/>
              <a:pathLst>
                <a:path w="11308981" h="4153354">
                  <a:moveTo>
                    <a:pt x="0" y="0"/>
                  </a:moveTo>
                  <a:lnTo>
                    <a:pt x="11308981" y="0"/>
                  </a:lnTo>
                  <a:lnTo>
                    <a:pt x="11308981" y="4153355"/>
                  </a:lnTo>
                  <a:lnTo>
                    <a:pt x="0" y="4153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3561" r="-3926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 rot="178322">
            <a:off x="4486581" y="2943789"/>
            <a:ext cx="8158631" cy="238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25"/>
              </a:lnSpc>
            </a:pPr>
            <a:r>
              <a:rPr lang="en-US" sz="17925">
                <a:solidFill>
                  <a:srgbClr val="FFFFFF"/>
                </a:solidFill>
                <a:latin typeface="Caveat Brush"/>
              </a:rPr>
              <a:t>THANK</a:t>
            </a:r>
            <a:endParaRPr lang="en-US" sz="17925">
              <a:solidFill>
                <a:srgbClr val="FFFFFF"/>
              </a:solidFill>
              <a:latin typeface="Caveat Brush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3335" y="1105449"/>
            <a:ext cx="3873413" cy="38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15"/>
              </a:lnSpc>
            </a:pPr>
            <a:r>
              <a:rPr lang="en-US" sz="2800" spc="215">
                <a:solidFill>
                  <a:srgbClr val="FFFFFF"/>
                </a:solidFill>
                <a:latin typeface="Childos Arabic Semi-Bold" panose="00000700000000000000"/>
              </a:rPr>
              <a:t>Borcelle 2023</a:t>
            </a:r>
            <a:endParaRPr lang="en-US" sz="2800" spc="215">
              <a:solidFill>
                <a:srgbClr val="FFFFFF"/>
              </a:solidFill>
              <a:latin typeface="Childos Arabic Semi-Bold" panose="00000700000000000000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6152057" y="4270324"/>
            <a:ext cx="8847789" cy="5253312"/>
            <a:chOff x="0" y="0"/>
            <a:chExt cx="11797052" cy="7004416"/>
          </a:xfrm>
        </p:grpSpPr>
        <p:sp>
          <p:nvSpPr>
            <p:cNvPr id="15" name="Freeform 15"/>
            <p:cNvSpPr/>
            <p:nvPr/>
          </p:nvSpPr>
          <p:spPr>
            <a:xfrm rot="-278853">
              <a:off x="321321" y="2392866"/>
              <a:ext cx="11325834" cy="4159544"/>
            </a:xfrm>
            <a:custGeom>
              <a:avLst/>
              <a:gdLst/>
              <a:ahLst/>
              <a:cxnLst/>
              <a:rect l="l" t="t" r="r" b="b"/>
              <a:pathLst>
                <a:path w="11325834" h="4159544">
                  <a:moveTo>
                    <a:pt x="0" y="0"/>
                  </a:moveTo>
                  <a:lnTo>
                    <a:pt x="11325834" y="0"/>
                  </a:lnTo>
                  <a:lnTo>
                    <a:pt x="11325834" y="4159544"/>
                  </a:lnTo>
                  <a:lnTo>
                    <a:pt x="0" y="415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r="-3926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10516286">
              <a:off x="152172" y="459745"/>
              <a:ext cx="11325834" cy="4159544"/>
            </a:xfrm>
            <a:custGeom>
              <a:avLst/>
              <a:gdLst/>
              <a:ahLst/>
              <a:cxnLst/>
              <a:rect l="l" t="t" r="r" b="b"/>
              <a:pathLst>
                <a:path w="11325834" h="4159544">
                  <a:moveTo>
                    <a:pt x="0" y="0"/>
                  </a:moveTo>
                  <a:lnTo>
                    <a:pt x="11325835" y="0"/>
                  </a:lnTo>
                  <a:lnTo>
                    <a:pt x="11325835" y="4159544"/>
                  </a:lnTo>
                  <a:lnTo>
                    <a:pt x="0" y="4159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3561" r="-3926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 rot="-225624">
            <a:off x="6968355" y="5859297"/>
            <a:ext cx="7233636" cy="242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30"/>
              </a:lnSpc>
            </a:pPr>
            <a:r>
              <a:rPr lang="en-US" sz="18230" spc="929">
                <a:solidFill>
                  <a:srgbClr val="000000"/>
                </a:solidFill>
                <a:latin typeface="Caveat Brush"/>
              </a:rPr>
              <a:t>YOU</a:t>
            </a:r>
            <a:endParaRPr lang="en-US" sz="18230" spc="929">
              <a:solidFill>
                <a:srgbClr val="000000"/>
              </a:solidFill>
              <a:latin typeface="Caveat Brus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WPS Presentation</Application>
  <PresentationFormat>On-screen Show (4:3)</PresentationFormat>
  <Paragraphs>76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Caveat Brush</vt:lpstr>
      <vt:lpstr>Childos Arabic Semi-Bold</vt:lpstr>
      <vt:lpstr>Canva Sans</vt:lpstr>
      <vt:lpstr>Arial</vt:lpstr>
      <vt:lpstr>Caveat Brush Semi-Bold</vt:lpstr>
      <vt:lpstr>Segoe Print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Black Doodle Scribble Project Proposal Presentation</dc:title>
  <dc:creator/>
  <cp:lastModifiedBy>my pc</cp:lastModifiedBy>
  <cp:revision>2</cp:revision>
  <dcterms:created xsi:type="dcterms:W3CDTF">2006-08-16T00:00:00Z</dcterms:created>
  <dcterms:modified xsi:type="dcterms:W3CDTF">2023-09-22T16:19:15Z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6259D5EB087048448E6E6815F3A1ECE0_12</vt:lpwstr>
  </property>
  <property fmtid="{D5CDD505-2E9C-101B-9397-08002B2CF9AE}" pid="3" name="KSOProductBuildVer">
    <vt:lpwstr>1033-12.2.0.13215</vt:lpwstr>
  </property>
</Properties>
</file>